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5" r:id="rId33"/>
    <p:sldId id="310" r:id="rId3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408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4584018"/>
            <a:ext cx="6261735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200" spc="-15" dirty="0"/>
              <a:t>W</a:t>
            </a:r>
            <a:r>
              <a:rPr sz="13200" spc="-10" dirty="0"/>
              <a:t>HERE</a:t>
            </a:r>
            <a:endParaRPr sz="1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FontTx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5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 </a:t>
            </a:r>
            <a:r>
              <a:rPr sz="4100" u="heavy" spc="-9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311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requests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(resource ID:7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6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da9d0-69be-4dd5-8108-0de7907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c5a4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311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requests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from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the last</a:t>
            </a:r>
            <a:r>
              <a:rPr lang="en-US" sz="410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week.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requests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of the Potholes, Weeds/Debris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and Overgrowth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call  types.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6903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200" spc="60" dirty="0">
                <a:latin typeface="Lucida Sans Unicode"/>
                <a:cs typeface="Lucida Sans Unicode"/>
              </a:rPr>
              <a:t>SELECT</a:t>
            </a:r>
            <a:r>
              <a:rPr lang="en-US" sz="3200" spc="60" dirty="0">
                <a:latin typeface="Lucida Sans Unicode"/>
                <a:cs typeface="Lucida Sans Unicode"/>
              </a:rPr>
              <a:t>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sz="3200" spc="-340" dirty="0">
                <a:latin typeface="Lucida Sans Unicode"/>
                <a:cs typeface="Lucida Sans Unicode"/>
              </a:rPr>
              <a:t>FROM</a:t>
            </a:r>
            <a:r>
              <a:rPr lang="en-US" sz="3200" spc="-34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"76fda9d0-69be-4dd5-8108-0de7907fc5a4"</a:t>
            </a:r>
            <a:endParaRPr sz="3200" dirty="0">
              <a:latin typeface="Lucida Sans Unicode"/>
              <a:cs typeface="Lucida Sans Unicode"/>
            </a:endParaRPr>
          </a:p>
          <a:p>
            <a:pPr marR="2015489">
              <a:lnSpc>
                <a:spcPct val="110300"/>
              </a:lnSpc>
              <a:tabLst>
                <a:tab pos="1507490" algn="l"/>
                <a:tab pos="4774565" algn="l"/>
                <a:tab pos="6784975" algn="l"/>
                <a:tab pos="10554335" algn="l"/>
              </a:tabLst>
            </a:pPr>
            <a:r>
              <a:rPr sz="3200" spc="-220" dirty="0">
                <a:latin typeface="Lucida Sans Unicode"/>
                <a:cs typeface="Lucida Sans Unicode"/>
              </a:rPr>
              <a:t>WHER</a:t>
            </a:r>
            <a:r>
              <a:rPr sz="3200" spc="-170" dirty="0">
                <a:latin typeface="Lucida Sans Unicode"/>
                <a:cs typeface="Lucida Sans Unicode"/>
              </a:rPr>
              <a:t>E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0" dirty="0">
                <a:latin typeface="Lucida Sans Unicode"/>
                <a:cs typeface="Lucida Sans Unicode"/>
              </a:rPr>
              <a:t>"CREATED_ON</a:t>
            </a:r>
            <a:r>
              <a:rPr sz="3200" spc="-10" dirty="0">
                <a:latin typeface="Lucida Sans Unicode"/>
                <a:cs typeface="Lucida Sans Unicode"/>
              </a:rPr>
              <a:t>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114" dirty="0">
                <a:latin typeface="Lucida Sans Unicode"/>
                <a:cs typeface="Lucida Sans Unicode"/>
              </a:rPr>
              <a:t>BETWEE</a:t>
            </a:r>
            <a:r>
              <a:rPr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254" dirty="0">
                <a:latin typeface="Lucida Sans Unicode"/>
                <a:cs typeface="Lucida Sans Unicode"/>
              </a:rPr>
              <a:t>'2019-09-30'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30" dirty="0">
                <a:latin typeface="Lucida Sans Unicode"/>
                <a:cs typeface="Lucida Sans Unicode"/>
              </a:rPr>
              <a:t>AND  </a:t>
            </a:r>
            <a:r>
              <a:rPr sz="3200" spc="250" dirty="0">
                <a:latin typeface="Lucida Sans Unicode"/>
                <a:cs typeface="Lucida Sans Unicode"/>
              </a:rPr>
              <a:t>'2019-10-06'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212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55" dirty="0">
                <a:latin typeface="Lucida Sans Unicode"/>
                <a:cs typeface="Lucida Sans Unicode"/>
              </a:rPr>
              <a:t>SELEC</a:t>
            </a:r>
            <a:r>
              <a:rPr sz="3200" spc="65" dirty="0">
                <a:latin typeface="Lucida Sans Unicode"/>
                <a:cs typeface="Lucida Sans Unicode"/>
              </a:rPr>
              <a:t>T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65" dirty="0">
                <a:latin typeface="Lucida Sans Unicode"/>
                <a:cs typeface="Lucida Sans Unicode"/>
              </a:rPr>
              <a:t>*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15" dirty="0">
                <a:latin typeface="Lucida Sans Unicode"/>
                <a:cs typeface="Lucida Sans Unicode"/>
              </a:rPr>
              <a:t>FROM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</a:t>
            </a:r>
            <a:r>
              <a:rPr sz="3200" spc="25" dirty="0">
                <a:latin typeface="Lucida Sans Unicode"/>
                <a:cs typeface="Lucida Sans Unicode"/>
              </a:rPr>
              <a:t>"</a:t>
            </a:r>
            <a:endParaRPr lang="en-US" sz="3200" spc="25" dirty="0">
              <a:latin typeface="Lucida Sans Unicode"/>
              <a:cs typeface="Lucida Sans Unicode"/>
            </a:endParaRPr>
          </a:p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-170" dirty="0">
                <a:latin typeface="Lucida Sans Unicode"/>
                <a:cs typeface="Lucida Sans Unicode"/>
              </a:rPr>
              <a:t>WHERE  </a:t>
            </a:r>
            <a:r>
              <a:rPr sz="3200" spc="-20" dirty="0">
                <a:latin typeface="Lucida Sans Unicode"/>
                <a:cs typeface="Lucida Sans Unicode"/>
              </a:rPr>
              <a:t>"CREATED_ON"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sz="3200" spc="-105" dirty="0">
                <a:latin typeface="Lucida Sans Unicode"/>
                <a:cs typeface="Lucida Sans Unicode"/>
              </a:rPr>
              <a:t>BETWEEN</a:t>
            </a:r>
            <a:r>
              <a:rPr lang="en-US" sz="3200" spc="-105" dirty="0">
                <a:latin typeface="Lucida Sans Unicode"/>
                <a:cs typeface="Lucida Sans Unicode"/>
              </a:rPr>
              <a:t> </a:t>
            </a:r>
            <a:r>
              <a:rPr sz="3200" spc="229" dirty="0">
                <a:latin typeface="Lucida Sans Unicode"/>
                <a:cs typeface="Lucida Sans Unicode"/>
              </a:rPr>
              <a:t>'2019-09-30'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sz="3200" spc="229" dirty="0">
                <a:latin typeface="Lucida Sans Unicode"/>
                <a:cs typeface="Lucida Sans Unicode"/>
              </a:rPr>
              <a:t>'2019-10-06'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lang="en-US" sz="3200" spc="35" dirty="0">
                <a:latin typeface="Lucida Sans Unicode"/>
                <a:cs typeface="Lucida Sans Unicode"/>
              </a:rPr>
              <a:t>"</a:t>
            </a:r>
            <a:r>
              <a:rPr lang="en-US" sz="3200" spc="95" dirty="0">
                <a:latin typeface="Lucida Sans Unicode"/>
                <a:cs typeface="Lucida Sans Unicode"/>
              </a:rPr>
              <a:t>REQUEST_TYPE</a:t>
            </a:r>
            <a:r>
              <a:rPr lang="en-US" sz="3200" spc="35" dirty="0">
                <a:latin typeface="Lucida Sans Unicode"/>
                <a:cs typeface="Lucida Sans Unicode"/>
              </a:rPr>
              <a:t> 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145" dirty="0">
                <a:latin typeface="Lucida Sans Unicode"/>
                <a:cs typeface="Lucida Sans Unicode"/>
              </a:rPr>
              <a:t>I</a:t>
            </a:r>
            <a:r>
              <a:rPr lang="en-US" sz="3200" spc="385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490" dirty="0">
                <a:latin typeface="Lucida Sans Unicode"/>
                <a:cs typeface="Lucida Sans Unicode"/>
              </a:rPr>
              <a:t>(‘Potholes’</a:t>
            </a:r>
            <a:r>
              <a:rPr lang="en-US" sz="3200" spc="34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00" dirty="0">
                <a:latin typeface="Lucida Sans Unicode"/>
                <a:cs typeface="Lucida Sans Unicode"/>
              </a:rPr>
              <a:t>'Weeds/Debris'</a:t>
            </a:r>
            <a:r>
              <a:rPr lang="en-US" sz="3200" spc="18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20" dirty="0">
                <a:latin typeface="Lucida Sans Unicode"/>
                <a:cs typeface="Lucida Sans Unicode"/>
              </a:rPr>
              <a:t>'Overgrowth')</a:t>
            </a:r>
            <a:endParaRPr lang="en-US"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666768"/>
            <a:ext cx="13674725" cy="3882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650" spc="5" dirty="0"/>
              <a:t>SELECT</a:t>
            </a:r>
            <a:r>
              <a:rPr sz="12650" spc="-290" dirty="0"/>
              <a:t> </a:t>
            </a:r>
            <a:r>
              <a:rPr sz="12650" spc="5" dirty="0"/>
              <a:t>Functions  and GROUP</a:t>
            </a:r>
            <a:r>
              <a:rPr sz="12650" spc="-245" dirty="0"/>
              <a:t> </a:t>
            </a:r>
            <a:r>
              <a:rPr sz="12650" spc="5" dirty="0"/>
              <a:t>BY</a:t>
            </a:r>
            <a:endParaRPr sz="126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627697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42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599816"/>
            <a:ext cx="13263880" cy="2538730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apps/wprdc_sql.R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counts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number crimes by  neighborhood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sz="4100" u="heavy" spc="2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Blotter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0885" y="4054656"/>
            <a:ext cx="15640685" cy="395922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  <a:endParaRPr sz="3200" dirty="0">
              <a:latin typeface="Lucida Sans Unicode"/>
              <a:cs typeface="Lucida Sans Unicode"/>
            </a:endParaRPr>
          </a:p>
          <a:p>
            <a:pPr marL="49530" marR="9657080">
              <a:lnSpc>
                <a:spcPts val="6509"/>
              </a:lnSpc>
              <a:spcBef>
                <a:spcPts val="555"/>
              </a:spcBef>
            </a:pPr>
            <a:r>
              <a:rPr sz="32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"INCIDENTNEIGHBORHOOD",  </a:t>
            </a:r>
            <a:r>
              <a:rPr sz="3200" spc="8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COUNT("CCR")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1780"/>
              </a:spcBef>
              <a:tabLst>
                <a:tab pos="1337945" algn="l"/>
              </a:tabLst>
            </a:pPr>
            <a:r>
              <a:rPr sz="3200" spc="-33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200" spc="35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2495"/>
              </a:spcBef>
              <a:tabLst>
                <a:tab pos="1595120" algn="l"/>
                <a:tab pos="2367915" algn="l"/>
              </a:tabLst>
            </a:pPr>
            <a:r>
              <a:rPr sz="32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320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	</a:t>
            </a:r>
            <a:r>
              <a:rPr sz="3200" spc="-25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5152" y="3075840"/>
            <a:ext cx="13601065" cy="460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52295">
              <a:lnSpc>
                <a:spcPct val="125800"/>
              </a:lnSpc>
              <a:spcBef>
                <a:spcPts val="105"/>
              </a:spcBef>
            </a:pPr>
            <a:r>
              <a:rPr sz="11950" spc="-5" dirty="0">
                <a:solidFill>
                  <a:srgbClr val="FFFFFF"/>
                </a:solidFill>
              </a:rPr>
              <a:t>Where should</a:t>
            </a:r>
            <a:r>
              <a:rPr sz="11950" spc="-75" dirty="0">
                <a:solidFill>
                  <a:srgbClr val="FFFFFF"/>
                </a:solidFill>
              </a:rPr>
              <a:t> </a:t>
            </a:r>
            <a:r>
              <a:rPr sz="11950" spc="-5" dirty="0">
                <a:solidFill>
                  <a:srgbClr val="FFFFFF"/>
                </a:solidFill>
              </a:rPr>
              <a:t>I…  </a:t>
            </a:r>
            <a:r>
              <a:rPr sz="11950" spc="-5" dirty="0">
                <a:solidFill>
                  <a:srgbClr val="DBDBDB"/>
                </a:solidFill>
              </a:rPr>
              <a:t>write my DB</a:t>
            </a:r>
            <a:r>
              <a:rPr sz="11950" spc="-75" dirty="0">
                <a:solidFill>
                  <a:srgbClr val="DBDBDB"/>
                </a:solidFill>
              </a:rPr>
              <a:t> </a:t>
            </a:r>
            <a:r>
              <a:rPr sz="11950" spc="-5" dirty="0">
                <a:solidFill>
                  <a:srgbClr val="DBDBDB"/>
                </a:solidFill>
              </a:rPr>
              <a:t>queries</a:t>
            </a:r>
            <a:endParaRPr sz="119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2498" y="3104246"/>
            <a:ext cx="13573125" cy="4553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72715" marR="5080" indent="-2660650">
              <a:lnSpc>
                <a:spcPct val="126400"/>
              </a:lnSpc>
              <a:spcBef>
                <a:spcPts val="95"/>
              </a:spcBef>
            </a:pPr>
            <a:r>
              <a:rPr sz="11750" spc="15" dirty="0">
                <a:solidFill>
                  <a:srgbClr val="FFFFFF"/>
                </a:solidFill>
              </a:rPr>
              <a:t>DB </a:t>
            </a:r>
            <a:r>
              <a:rPr sz="11750" spc="10" dirty="0">
                <a:solidFill>
                  <a:srgbClr val="FFFFFF"/>
                </a:solidFill>
              </a:rPr>
              <a:t>connections </a:t>
            </a:r>
            <a:r>
              <a:rPr sz="11750" spc="5" dirty="0">
                <a:solidFill>
                  <a:srgbClr val="FFFFFF"/>
                </a:solidFill>
              </a:rPr>
              <a:t>in</a:t>
            </a:r>
            <a:r>
              <a:rPr sz="11750" spc="-90" dirty="0">
                <a:solidFill>
                  <a:srgbClr val="FFFFFF"/>
                </a:solidFill>
              </a:rPr>
              <a:t> </a:t>
            </a:r>
            <a:r>
              <a:rPr sz="11750" spc="15" dirty="0">
                <a:solidFill>
                  <a:srgbClr val="FFFFFF"/>
                </a:solidFill>
              </a:rPr>
              <a:t>R  </a:t>
            </a:r>
            <a:r>
              <a:rPr sz="11750" spc="10" dirty="0">
                <a:solidFill>
                  <a:srgbClr val="DBDBDB"/>
                </a:solidFill>
              </a:rPr>
              <a:t>Not always</a:t>
            </a:r>
            <a:r>
              <a:rPr sz="11750" spc="-75" dirty="0">
                <a:solidFill>
                  <a:srgbClr val="DBDBDB"/>
                </a:solidFill>
              </a:rPr>
              <a:t> </a:t>
            </a:r>
            <a:r>
              <a:rPr sz="11750" spc="10" dirty="0">
                <a:solidFill>
                  <a:srgbClr val="DBDBDB"/>
                </a:solidFill>
              </a:rPr>
              <a:t>easy</a:t>
            </a:r>
            <a:endParaRPr sz="117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8128000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Storing  </a:t>
            </a:r>
            <a:r>
              <a:rPr sz="13200" spc="-5" dirty="0"/>
              <a:t>creden</a:t>
            </a:r>
            <a:r>
              <a:rPr sz="13200" spc="-10" dirty="0"/>
              <a:t>t</a:t>
            </a:r>
            <a:r>
              <a:rPr sz="13200" spc="-5" dirty="0"/>
              <a:t>ials</a:t>
            </a:r>
            <a:endParaRPr sz="1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53E53-76FB-4337-A5EA-E8F3282EA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050" y="3368675"/>
            <a:ext cx="4465097" cy="517206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291958" y="521314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aPassword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 &lt;- 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1154162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dbi_example.Rmd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33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91631" y="2138985"/>
            <a:ext cx="9034145" cy="6214745"/>
          </a:xfrm>
          <a:prstGeom prst="rect">
            <a:avLst/>
          </a:prstGeom>
        </p:spPr>
        <p:txBody>
          <a:bodyPr vert="horz" wrap="square" lIns="0" tIns="45974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600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  <a:spcBef>
                <a:spcPts val="3520"/>
              </a:spcBef>
              <a:tabLst>
                <a:tab pos="2456815" algn="l"/>
              </a:tabLst>
            </a:pP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he	s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uc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ed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</a:pP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language</a:t>
            </a:r>
            <a:endParaRPr sz="1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9524365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Structuring</a:t>
            </a:r>
            <a:r>
              <a:rPr sz="13200" spc="-55" dirty="0"/>
              <a:t> </a:t>
            </a:r>
            <a:r>
              <a:rPr sz="13200" spc="-5" dirty="0"/>
              <a:t>a  </a:t>
            </a:r>
            <a:r>
              <a:rPr sz="13200" spc="-10" dirty="0"/>
              <a:t>query</a:t>
            </a:r>
            <a:endParaRPr sz="1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7629653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crimes by neighborhood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lang="en-US"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Blotter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1: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FROM would be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resource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ID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(1797ead8-8262-41cc-9099-cbc8a161924b)</a:t>
            </a:r>
            <a:endParaRPr lang="en-US" sz="4100" dirty="0">
              <a:latin typeface="Arial"/>
              <a:cs typeface="Arial"/>
            </a:endParaRP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WPRDC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uses a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Postgresql</a:t>
            </a:r>
            <a:r>
              <a:rPr lang="en-US" sz="410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backend</a:t>
            </a:r>
            <a:endParaRPr lang="en-US" sz="4100" dirty="0">
              <a:latin typeface="Arial"/>
              <a:cs typeface="Arial"/>
            </a:endParaRPr>
          </a:p>
          <a:p>
            <a:pPr marL="1429384" lvl="2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means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anything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contains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number or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capital letters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be wrapped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lang="en-US" sz="4100" spc="-2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quotes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87058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39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3900" spc="470" dirty="0">
                <a:solidFill>
                  <a:srgbClr val="212733"/>
                </a:solidFill>
                <a:latin typeface="Lucida Sans Unicode"/>
                <a:cs typeface="Lucida Sans Unicode"/>
              </a:rPr>
              <a:t>*	</a:t>
            </a:r>
            <a:r>
              <a:rPr sz="3900" spc="-395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9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9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855</Words>
  <Application>Microsoft Office PowerPoint</Application>
  <PresentationFormat>Custom</PresentationFormat>
  <Paragraphs>156</Paragraphs>
  <Slides>33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Extract</vt:lpstr>
      <vt:lpstr>“I  use databases  because its where the data is.”</vt:lpstr>
      <vt:lpstr>(Applied) Data Science</vt:lpstr>
      <vt:lpstr>PowerPoint Presentation</vt:lpstr>
      <vt:lpstr>PowerPoint Presentation</vt:lpstr>
      <vt:lpstr>Structuring a  query</vt:lpstr>
      <vt:lpstr>QUERIES</vt:lpstr>
      <vt:lpstr>EXERCISE</vt:lpstr>
      <vt:lpstr>SOLUTION</vt:lpstr>
      <vt:lpstr>WHERE</vt:lpstr>
      <vt:lpstr>BETWEEN … AND</vt:lpstr>
      <vt:lpstr>IN STATEMENTS</vt:lpstr>
      <vt:lpstr>EXERCISE</vt:lpstr>
      <vt:lpstr>SOLUTION</vt:lpstr>
      <vt:lpstr>SELECT Functions  and GROUP BY</vt:lpstr>
      <vt:lpstr>SQL FUNCTIONS Sometimes you don’t just want the raw data</vt:lpstr>
      <vt:lpstr>DISTINCT</vt:lpstr>
      <vt:lpstr>MATH FUNCTIONS</vt:lpstr>
      <vt:lpstr>COUNT, AVERAGE, SUM</vt:lpstr>
      <vt:lpstr>GROUP BY</vt:lpstr>
      <vt:lpstr>EXERCISE</vt:lpstr>
      <vt:lpstr>SOLUTION</vt:lpstr>
      <vt:lpstr>Where should I…  write my DB queries</vt:lpstr>
      <vt:lpstr>SQL IDE’S</vt:lpstr>
      <vt:lpstr>DB connections in R  Not always easy</vt:lpstr>
      <vt:lpstr>CONNECTING</vt:lpstr>
      <vt:lpstr>ALLOWING HANDSHAKES</vt:lpstr>
      <vt:lpstr>Storing  credentials</vt:lpstr>
      <vt:lpstr>ENVIRONMENTAL VARIABLE OR FILE</vt:lpstr>
      <vt:lpstr>BUILDING AN ENVIRON FILE</vt:lpstr>
      <vt:lpstr>LOADING VARIABLES</vt:lpstr>
      <vt:lpstr>ESTABLISHING CONNECTIONS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12</cp:revision>
  <dcterms:created xsi:type="dcterms:W3CDTF">2019-10-29T13:43:56Z</dcterms:created>
  <dcterms:modified xsi:type="dcterms:W3CDTF">2019-10-31T16:09:55Z</dcterms:modified>
</cp:coreProperties>
</file>